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6" r:id="rId3"/>
    <p:sldId id="262" r:id="rId4"/>
    <p:sldId id="263" r:id="rId5"/>
    <p:sldId id="264" r:id="rId6"/>
    <p:sldId id="268" r:id="rId7"/>
    <p:sldId id="271" r:id="rId8"/>
    <p:sldId id="273" r:id="rId9"/>
    <p:sldId id="274" r:id="rId10"/>
    <p:sldId id="270" r:id="rId11"/>
    <p:sldId id="272" r:id="rId12"/>
    <p:sldId id="275" r:id="rId13"/>
    <p:sldId id="280" r:id="rId14"/>
    <p:sldId id="278" r:id="rId15"/>
    <p:sldId id="277" r:id="rId16"/>
    <p:sldId id="281" r:id="rId17"/>
    <p:sldId id="282" r:id="rId18"/>
    <p:sldId id="283" r:id="rId19"/>
    <p:sldId id="276" r:id="rId20"/>
    <p:sldId id="258" r:id="rId21"/>
    <p:sldId id="269" r:id="rId22"/>
    <p:sldId id="267" r:id="rId23"/>
    <p:sldId id="259" r:id="rId24"/>
    <p:sldId id="261" r:id="rId25"/>
    <p:sldId id="260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11A5F"/>
    <a:srgbClr val="01238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FE49A-3BED-4F77-B0C0-5F7C3375F1C6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2B583-22A3-420B-94C9-E7D101017A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16645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 se somos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nós</a:t>
            </a:r>
            <a:r>
              <a:rPr lang="es-ES" baseline="0" dirty="0" smtClean="0"/>
              <a:t> e </a:t>
            </a:r>
            <a:r>
              <a:rPr lang="es-ES" baseline="0" dirty="0" err="1" smtClean="0"/>
              <a:t>nossos</a:t>
            </a:r>
            <a:r>
              <a:rPr lang="es-ES" baseline="0" dirty="0" smtClean="0"/>
              <a:t> dispositivos de bolso que </a:t>
            </a:r>
            <a:r>
              <a:rPr lang="es-ES" baseline="0" dirty="0" err="1" smtClean="0"/>
              <a:t>geramos</a:t>
            </a:r>
            <a:r>
              <a:rPr lang="es-ES" baseline="0" dirty="0" smtClean="0"/>
              <a:t> os dados para o </a:t>
            </a:r>
            <a:r>
              <a:rPr lang="es-ES" baseline="0" dirty="0" err="1" smtClean="0"/>
              <a:t>serviço</a:t>
            </a:r>
            <a:r>
              <a:rPr lang="es-ES" baseline="0" dirty="0" smtClean="0"/>
              <a:t>?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2B583-22A3-420B-94C9-E7D101017A73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497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 se a gente </a:t>
            </a:r>
            <a:r>
              <a:rPr lang="es-ES" dirty="0" err="1" smtClean="0"/>
              <a:t>sai</a:t>
            </a:r>
            <a:r>
              <a:rPr lang="es-ES" dirty="0" smtClean="0"/>
              <a:t> de casa </a:t>
            </a:r>
            <a:r>
              <a:rPr lang="es-ES" dirty="0" err="1" smtClean="0"/>
              <a:t>só</a:t>
            </a:r>
            <a:r>
              <a:rPr lang="es-ES" dirty="0" smtClean="0"/>
              <a:t> para </a:t>
            </a:r>
            <a:r>
              <a:rPr lang="es-ES" dirty="0" err="1" smtClean="0"/>
              <a:t>produzir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esses</a:t>
            </a:r>
            <a:r>
              <a:rPr lang="es-ES" baseline="0" dirty="0" smtClean="0"/>
              <a:t> dados?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2B583-22A3-420B-94C9-E7D101017A73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90303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 se estamos, </a:t>
            </a:r>
            <a:r>
              <a:rPr lang="es-ES" dirty="0" err="1" smtClean="0"/>
              <a:t>ainda</a:t>
            </a:r>
            <a:r>
              <a:rPr lang="es-ES" dirty="0" smtClean="0"/>
              <a:t>, pagando para </a:t>
            </a:r>
            <a:r>
              <a:rPr lang="es-ES" dirty="0" err="1" smtClean="0"/>
              <a:t>produzir</a:t>
            </a:r>
            <a:r>
              <a:rPr lang="es-ES" dirty="0" smtClean="0"/>
              <a:t> </a:t>
            </a:r>
            <a:r>
              <a:rPr lang="es-ES" dirty="0" err="1" smtClean="0"/>
              <a:t>esses</a:t>
            </a:r>
            <a:r>
              <a:rPr lang="es-ES" dirty="0" smtClean="0"/>
              <a:t> dados?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2B583-22A3-420B-94C9-E7D101017A73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06013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Embora forneça considerável embasamento para a adoção de dados abertos, a legislação brasileira ainda não parte de uma perspectiva da informação digital como recurso, ainda menos quando se trata de coleta feita por empresas privadas. A regulação acaba atendo-se apenas a questões como privacidade e não trata da privatização e monetização do trabalho digital ou geoespacial.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2B583-22A3-420B-94C9-E7D101017A73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89336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 se estamos, </a:t>
            </a:r>
            <a:r>
              <a:rPr lang="es-ES" dirty="0" err="1" smtClean="0"/>
              <a:t>ainda</a:t>
            </a:r>
            <a:r>
              <a:rPr lang="es-ES" dirty="0" smtClean="0"/>
              <a:t>, pagando para </a:t>
            </a:r>
            <a:r>
              <a:rPr lang="es-ES" dirty="0" err="1" smtClean="0"/>
              <a:t>produzir</a:t>
            </a:r>
            <a:r>
              <a:rPr lang="es-ES" dirty="0" smtClean="0"/>
              <a:t> </a:t>
            </a:r>
            <a:r>
              <a:rPr lang="es-ES" dirty="0" err="1" smtClean="0"/>
              <a:t>esses</a:t>
            </a:r>
            <a:r>
              <a:rPr lang="es-ES" dirty="0" smtClean="0"/>
              <a:t> dados?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2B583-22A3-420B-94C9-E7D101017A73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06013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 se estamos, </a:t>
            </a:r>
            <a:r>
              <a:rPr lang="es-ES" dirty="0" err="1" smtClean="0"/>
              <a:t>ainda</a:t>
            </a:r>
            <a:r>
              <a:rPr lang="es-ES" dirty="0" smtClean="0"/>
              <a:t>, pagando para </a:t>
            </a:r>
            <a:r>
              <a:rPr lang="es-ES" dirty="0" err="1" smtClean="0"/>
              <a:t>produzir</a:t>
            </a:r>
            <a:r>
              <a:rPr lang="es-ES" dirty="0" smtClean="0"/>
              <a:t> </a:t>
            </a:r>
            <a:r>
              <a:rPr lang="es-ES" dirty="0" err="1" smtClean="0"/>
              <a:t>esses</a:t>
            </a:r>
            <a:r>
              <a:rPr lang="es-ES" dirty="0" smtClean="0"/>
              <a:t> dados?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2B583-22A3-420B-94C9-E7D101017A73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06013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 se estamos, </a:t>
            </a:r>
            <a:r>
              <a:rPr lang="es-ES" dirty="0" err="1" smtClean="0"/>
              <a:t>ainda</a:t>
            </a:r>
            <a:r>
              <a:rPr lang="es-ES" dirty="0" smtClean="0"/>
              <a:t>, pagando para </a:t>
            </a:r>
            <a:r>
              <a:rPr lang="es-ES" dirty="0" err="1" smtClean="0"/>
              <a:t>produzir</a:t>
            </a:r>
            <a:r>
              <a:rPr lang="es-ES" dirty="0" smtClean="0"/>
              <a:t> </a:t>
            </a:r>
            <a:r>
              <a:rPr lang="es-ES" dirty="0" err="1" smtClean="0"/>
              <a:t>esses</a:t>
            </a:r>
            <a:r>
              <a:rPr lang="es-ES" dirty="0" smtClean="0"/>
              <a:t> dados?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2B583-22A3-420B-94C9-E7D101017A73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06013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A930-9A43-4D90-91E3-EA71B5382DFC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62A2-F7D8-4AE2-9863-A215AB9BADA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55714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A930-9A43-4D90-91E3-EA71B5382DFC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62A2-F7D8-4AE2-9863-A215AB9BADA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1114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A930-9A43-4D90-91E3-EA71B5382DFC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62A2-F7D8-4AE2-9863-A215AB9BADA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4205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A930-9A43-4D90-91E3-EA71B5382DFC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62A2-F7D8-4AE2-9863-A215AB9BADA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9923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A930-9A43-4D90-91E3-EA71B5382DFC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62A2-F7D8-4AE2-9863-A215AB9BADA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5422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A930-9A43-4D90-91E3-EA71B5382DFC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62A2-F7D8-4AE2-9863-A215AB9BADA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411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A930-9A43-4D90-91E3-EA71B5382DFC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62A2-F7D8-4AE2-9863-A215AB9BADA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7431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A930-9A43-4D90-91E3-EA71B5382DFC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62A2-F7D8-4AE2-9863-A215AB9BADA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4233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A930-9A43-4D90-91E3-EA71B5382DFC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62A2-F7D8-4AE2-9863-A215AB9BADA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7075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A930-9A43-4D90-91E3-EA71B5382DFC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62A2-F7D8-4AE2-9863-A215AB9BADA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928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A930-9A43-4D90-91E3-EA71B5382DFC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62A2-F7D8-4AE2-9863-A215AB9BADA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0207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5A930-9A43-4D90-91E3-EA71B5382DFC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462A2-F7D8-4AE2-9863-A215AB9BADA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6558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496944" cy="1470025"/>
          </a:xfrm>
        </p:spPr>
        <p:txBody>
          <a:bodyPr>
            <a:noAutofit/>
          </a:bodyPr>
          <a:lstStyle/>
          <a:p>
            <a:r>
              <a:rPr lang="pt-BR" dirty="0" smtClean="0">
                <a:latin typeface="Indisciplinar" pitchFamily="34" charset="0"/>
              </a:rPr>
              <a:t>Tecnologia e Política da Internet das Coisas para o Sistema de Transporte Público de Belo Horizonte</a:t>
            </a:r>
            <a:endParaRPr lang="pt-BR" dirty="0">
              <a:latin typeface="Indisciplinar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4941168"/>
            <a:ext cx="7056784" cy="1152128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Helvetica" pitchFamily="2" charset="0"/>
              </a:rPr>
              <a:t>Internet of Things Technology and Policy </a:t>
            </a:r>
          </a:p>
          <a:p>
            <a:r>
              <a:rPr lang="en-US" sz="2000" dirty="0" smtClean="0">
                <a:latin typeface="Helvetica" pitchFamily="2" charset="0"/>
              </a:rPr>
              <a:t>in Belo Horizonte's Public Transportation System</a:t>
            </a:r>
            <a:endParaRPr lang="pt-BR" sz="2000" dirty="0" smtClean="0">
              <a:latin typeface="Helvetica" pitchFamily="2" charset="0"/>
            </a:endParaRPr>
          </a:p>
          <a:p>
            <a:endParaRPr lang="pt-BR" sz="2000" dirty="0">
              <a:latin typeface="Helvetica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</a:rPr>
              <a:t>Marcelo </a:t>
            </a:r>
            <a:r>
              <a:rPr lang="es-ES" sz="2400" dirty="0" err="1" smtClean="0">
                <a:solidFill>
                  <a:schemeClr val="tx2">
                    <a:lumMod val="50000"/>
                  </a:schemeClr>
                </a:solidFill>
              </a:rPr>
              <a:t>Maia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s-ES" sz="2400" dirty="0" err="1" smtClean="0">
                <a:solidFill>
                  <a:schemeClr val="tx2">
                    <a:lumMod val="50000"/>
                  </a:schemeClr>
                </a:solidFill>
              </a:rPr>
              <a:t>Jéssica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</a:rPr>
              <a:t> Borges, </a:t>
            </a:r>
            <a:r>
              <a:rPr lang="es-ES" sz="2400" dirty="0" err="1" smtClean="0">
                <a:solidFill>
                  <a:schemeClr val="tx2">
                    <a:lumMod val="50000"/>
                  </a:schemeClr>
                </a:solidFill>
              </a:rPr>
              <a:t>Michele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</a:rPr>
              <a:t> Brito e Ana Isabel de </a:t>
            </a:r>
            <a:r>
              <a:rPr lang="es-ES" sz="2400" dirty="0" err="1" smtClean="0">
                <a:solidFill>
                  <a:schemeClr val="tx2">
                    <a:lumMod val="50000"/>
                  </a:schemeClr>
                </a:solidFill>
              </a:rPr>
              <a:t>Sá</a:t>
            </a:r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894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557264"/>
            <a:ext cx="6322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</a:t>
            </a:r>
            <a:r>
              <a:rPr lang="pt-BR" sz="1400" dirty="0"/>
              <a:t>: https://www.wsj.com/articles/pokemon-go-surged-by-building-community-1469419260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88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557264"/>
            <a:ext cx="6322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</a:t>
            </a:r>
            <a:r>
              <a:rPr lang="pt-BR" sz="1400" dirty="0"/>
              <a:t>: https://www.wsj.com/articles/pokemon-go-surged-by-building-community-1469419260</a:t>
            </a:r>
          </a:p>
        </p:txBody>
      </p:sp>
      <p:pic>
        <p:nvPicPr>
          <p:cNvPr id="5" name="uber app.jpg" descr="uber app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0528" y="15489"/>
            <a:ext cx="9431092" cy="530498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315873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74834"/>
            <a:ext cx="2678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 smtClean="0"/>
              <a:t>Cities</a:t>
            </a:r>
            <a:r>
              <a:rPr lang="es-ES" sz="3200" dirty="0" smtClean="0"/>
              <a:t> are </a:t>
            </a:r>
            <a:r>
              <a:rPr lang="es-ES" sz="3200" dirty="0" err="1" smtClean="0"/>
              <a:t>messy</a:t>
            </a:r>
            <a:endParaRPr lang="es-ES" sz="3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37" y="5556"/>
            <a:ext cx="9185190" cy="68524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7864" y="174834"/>
            <a:ext cx="54489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>
                <a:latin typeface="Helvetica-Normal" pitchFamily="2" charset="0"/>
              </a:rPr>
              <a:t>«data </a:t>
            </a:r>
            <a:r>
              <a:rPr lang="es-ES" sz="2400" dirty="0" err="1" smtClean="0">
                <a:latin typeface="Helvetica-Normal" pitchFamily="2" charset="0"/>
              </a:rPr>
              <a:t>is</a:t>
            </a:r>
            <a:r>
              <a:rPr lang="es-ES" sz="2400" dirty="0" smtClean="0">
                <a:latin typeface="Helvetica-Normal" pitchFamily="2" charset="0"/>
              </a:rPr>
              <a:t> </a:t>
            </a:r>
            <a:r>
              <a:rPr lang="es-ES" sz="2400" dirty="0" err="1" smtClean="0">
                <a:latin typeface="Helvetica-Normal" pitchFamily="2" charset="0"/>
              </a:rPr>
              <a:t>the</a:t>
            </a:r>
            <a:r>
              <a:rPr lang="es-ES" sz="2400" dirty="0" smtClean="0">
                <a:latin typeface="Helvetica-Normal" pitchFamily="2" charset="0"/>
              </a:rPr>
              <a:t> new </a:t>
            </a:r>
            <a:r>
              <a:rPr lang="es-ES" sz="2400" dirty="0" err="1" smtClean="0">
                <a:latin typeface="Helvetica-Normal" pitchFamily="2" charset="0"/>
              </a:rPr>
              <a:t>oil</a:t>
            </a:r>
            <a:r>
              <a:rPr lang="es-ES" sz="2400" dirty="0" smtClean="0">
                <a:latin typeface="Helvetica-Normal" pitchFamily="2" charset="0"/>
              </a:rPr>
              <a:t> </a:t>
            </a:r>
            <a:r>
              <a:rPr lang="es-ES" sz="2400" dirty="0" err="1" smtClean="0">
                <a:latin typeface="Helvetica-Normal" pitchFamily="2" charset="0"/>
              </a:rPr>
              <a:t>for</a:t>
            </a:r>
            <a:r>
              <a:rPr lang="es-ES" sz="2400" dirty="0" smtClean="0">
                <a:latin typeface="Helvetica-Normal" pitchFamily="2" charset="0"/>
              </a:rPr>
              <a:t> </a:t>
            </a:r>
            <a:r>
              <a:rPr lang="es-ES" sz="2400" dirty="0" err="1" smtClean="0">
                <a:latin typeface="Helvetica-Normal" pitchFamily="2" charset="0"/>
              </a:rPr>
              <a:t>the</a:t>
            </a:r>
            <a:r>
              <a:rPr lang="es-ES" sz="2400" dirty="0" smtClean="0">
                <a:latin typeface="Helvetica-Normal" pitchFamily="2" charset="0"/>
              </a:rPr>
              <a:t> digital era» </a:t>
            </a:r>
          </a:p>
          <a:p>
            <a:pPr algn="ctr"/>
            <a:r>
              <a:rPr lang="es-ES" sz="2400" dirty="0" err="1" smtClean="0">
                <a:latin typeface="Helvetica-Normal" pitchFamily="2" charset="0"/>
              </a:rPr>
              <a:t>Neelie</a:t>
            </a:r>
            <a:r>
              <a:rPr lang="es-ES" sz="2400" dirty="0" smtClean="0">
                <a:latin typeface="Helvetica-Normal" pitchFamily="2" charset="0"/>
              </a:rPr>
              <a:t> </a:t>
            </a:r>
            <a:r>
              <a:rPr lang="es-ES" sz="2400" dirty="0" err="1" smtClean="0">
                <a:latin typeface="Helvetica-Normal" pitchFamily="2" charset="0"/>
              </a:rPr>
              <a:t>Kroes</a:t>
            </a:r>
            <a:endParaRPr lang="pt-BR" sz="2400" dirty="0">
              <a:latin typeface="Helvetica-Normal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537" y="6550223"/>
            <a:ext cx="6222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</a:t>
            </a:r>
            <a:r>
              <a:rPr lang="pt-BR" sz="1400" dirty="0"/>
              <a:t>: https://www.viagensecaminhos.com/2012/12/rua-25-de-marco-e-bras-sao-paulo.html</a:t>
            </a:r>
          </a:p>
        </p:txBody>
      </p:sp>
    </p:spTree>
    <p:extLst>
      <p:ext uri="{BB962C8B-B14F-4D97-AF65-F5344CB8AC3E}">
        <p14:creationId xmlns:p14="http://schemas.microsoft.com/office/powerpoint/2010/main" xmlns="" val="194357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86131" y="5517231"/>
            <a:ext cx="3126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err="1" smtClean="0">
                <a:latin typeface="indisciplinar" pitchFamily="34" charset="0"/>
              </a:rPr>
              <a:t>legislação</a:t>
            </a:r>
            <a:r>
              <a:rPr lang="es-ES" sz="2400" dirty="0" smtClean="0">
                <a:latin typeface="indisciplinar" pitchFamily="34" charset="0"/>
              </a:rPr>
              <a:t> brasileira</a:t>
            </a:r>
            <a:endParaRPr lang="pt-BR" sz="2400" dirty="0">
              <a:latin typeface="indisciplinar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7" y="764704"/>
            <a:ext cx="83529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Helvetica-Normal" pitchFamily="2" charset="0"/>
              </a:rPr>
              <a:t>Art. </a:t>
            </a:r>
            <a:r>
              <a:rPr lang="pt-BR" sz="2400" dirty="0" smtClean="0">
                <a:latin typeface="Helvetica-Normal" pitchFamily="2" charset="0"/>
              </a:rPr>
              <a:t>7. </a:t>
            </a:r>
            <a:r>
              <a:rPr lang="pt-BR" sz="1200" dirty="0" smtClean="0">
                <a:latin typeface="Helvetica-Normal" pitchFamily="2" charset="0"/>
              </a:rPr>
              <a:t>O </a:t>
            </a:r>
            <a:r>
              <a:rPr lang="pt-BR" sz="1200" dirty="0">
                <a:latin typeface="Helvetica-Normal" pitchFamily="2" charset="0"/>
              </a:rPr>
              <a:t>acesso à internet é essencial ao exercício da cidadania, e ao usuário são assegurados os </a:t>
            </a:r>
            <a:r>
              <a:rPr lang="pt-BR" sz="1200" dirty="0" smtClean="0">
                <a:latin typeface="Helvetica-Normal" pitchFamily="2" charset="0"/>
              </a:rPr>
              <a:t>seguintes direitos</a:t>
            </a:r>
            <a:r>
              <a:rPr lang="pt-BR" sz="1200" dirty="0">
                <a:latin typeface="Helvetica-Normal" pitchFamily="2" charset="0"/>
              </a:rPr>
              <a:t>:</a:t>
            </a:r>
          </a:p>
          <a:p>
            <a:pPr algn="just"/>
            <a:r>
              <a:rPr lang="pt-BR" sz="1200" dirty="0">
                <a:latin typeface="Helvetica-Normal" pitchFamily="2" charset="0"/>
              </a:rPr>
              <a:t>I ­ inviolabilidade da intimidade e da vida privada, sua proteção e indenização pelo dano material ou moral</a:t>
            </a:r>
          </a:p>
          <a:p>
            <a:pPr algn="just"/>
            <a:r>
              <a:rPr lang="pt-BR" sz="1200" dirty="0">
                <a:latin typeface="Helvetica-Normal" pitchFamily="2" charset="0"/>
              </a:rPr>
              <a:t>decorrente de sua violação;</a:t>
            </a:r>
          </a:p>
          <a:p>
            <a:pPr algn="just"/>
            <a:r>
              <a:rPr lang="pt-BR" sz="1200" dirty="0">
                <a:latin typeface="Helvetica-Normal" pitchFamily="2" charset="0"/>
              </a:rPr>
              <a:t>II ­ inviolabilidade e sigilo do fluxo de suas comunicações pela internet, salvo por ordem judicial, na forma da lei;</a:t>
            </a:r>
          </a:p>
          <a:p>
            <a:pPr algn="just"/>
            <a:r>
              <a:rPr lang="pt-BR" sz="1200" dirty="0">
                <a:latin typeface="Helvetica-Normal" pitchFamily="2" charset="0"/>
              </a:rPr>
              <a:t>III ­ inviolabilidade e sigilo de suas comunicações privadas armazenadas, salvo por ordem judicial;</a:t>
            </a:r>
          </a:p>
          <a:p>
            <a:pPr algn="just"/>
            <a:r>
              <a:rPr lang="pt-BR" sz="1200" dirty="0">
                <a:latin typeface="Helvetica-Normal" pitchFamily="2" charset="0"/>
              </a:rPr>
              <a:t>IV ­ não suspensão da conexão à internet, salvo por débito diretamente decorrente de sua utilização;</a:t>
            </a:r>
          </a:p>
          <a:p>
            <a:pPr algn="just"/>
            <a:r>
              <a:rPr lang="pt-BR" sz="1200" dirty="0">
                <a:latin typeface="Helvetica-Normal" pitchFamily="2" charset="0"/>
              </a:rPr>
              <a:t>V ­ manutenção da qualidade contratada da conexão à internet;</a:t>
            </a:r>
          </a:p>
          <a:p>
            <a:pPr algn="just"/>
            <a:r>
              <a:rPr lang="pt-BR" sz="1200" dirty="0">
                <a:latin typeface="Helvetica-Normal" pitchFamily="2" charset="0"/>
              </a:rPr>
              <a:t>VI ­ informações claras e completas constantes dos contratos de prestação de serviços, com detalhamento sobre o</a:t>
            </a:r>
          </a:p>
          <a:p>
            <a:pPr algn="just"/>
            <a:r>
              <a:rPr lang="pt-BR" sz="1200" dirty="0">
                <a:latin typeface="Helvetica-Normal" pitchFamily="2" charset="0"/>
              </a:rPr>
              <a:t>regime de proteção aos registros de conexão e aos registros de acesso a aplicações de internet, bem como sobre</a:t>
            </a:r>
          </a:p>
          <a:p>
            <a:pPr algn="just"/>
            <a:r>
              <a:rPr lang="pt-BR" sz="1200" dirty="0">
                <a:latin typeface="Helvetica-Normal" pitchFamily="2" charset="0"/>
              </a:rPr>
              <a:t>práticas de gerenciamento da rede que possam afetar sua qualidade;</a:t>
            </a:r>
          </a:p>
          <a:p>
            <a:pPr algn="just"/>
            <a:r>
              <a:rPr lang="pt-BR" sz="1200" dirty="0">
                <a:latin typeface="Helvetica-Normal" pitchFamily="2" charset="0"/>
              </a:rPr>
              <a:t>VII </a:t>
            </a:r>
            <a:r>
              <a:rPr lang="pt-BR" sz="2400" dirty="0">
                <a:latin typeface="Helvetica-Normal" pitchFamily="2" charset="0"/>
              </a:rPr>
              <a:t>­ não fornecimento a terceiros de seus dados pessoais</a:t>
            </a:r>
            <a:r>
              <a:rPr lang="pt-BR" sz="1200" dirty="0">
                <a:latin typeface="Helvetica-Normal" pitchFamily="2" charset="0"/>
              </a:rPr>
              <a:t>, inclusive registros de conexão, e de acesso </a:t>
            </a:r>
            <a:r>
              <a:rPr lang="pt-BR" sz="1200" dirty="0" smtClean="0">
                <a:latin typeface="Helvetica-Normal" pitchFamily="2" charset="0"/>
              </a:rPr>
              <a:t>a aplicações </a:t>
            </a:r>
            <a:r>
              <a:rPr lang="pt-BR" sz="1200" dirty="0">
                <a:latin typeface="Helvetica-Normal" pitchFamily="2" charset="0"/>
              </a:rPr>
              <a:t>de internet, salvo mediante consentimento livre, expresso e informado ou nas hipóteses previstas em lei;</a:t>
            </a:r>
          </a:p>
          <a:p>
            <a:pPr algn="just"/>
            <a:r>
              <a:rPr lang="pt-BR" sz="1200" dirty="0">
                <a:latin typeface="Helvetica-Normal" pitchFamily="2" charset="0"/>
              </a:rPr>
              <a:t>VIII ­ informações claras e completas sobre coleta, uso, armazenamento, tratamento e proteção de seus </a:t>
            </a:r>
            <a:r>
              <a:rPr lang="pt-BR" sz="1200" dirty="0" smtClean="0">
                <a:latin typeface="Helvetica-Normal" pitchFamily="2" charset="0"/>
              </a:rPr>
              <a:t>dados pessoais</a:t>
            </a:r>
            <a:r>
              <a:rPr lang="pt-BR" sz="1200" dirty="0">
                <a:latin typeface="Helvetica-Normal" pitchFamily="2" charset="0"/>
              </a:rPr>
              <a:t>, que somente poderão ser utilizados para finalidades que:</a:t>
            </a:r>
          </a:p>
          <a:p>
            <a:pPr algn="just"/>
            <a:r>
              <a:rPr lang="pt-BR" sz="1200" dirty="0">
                <a:latin typeface="Helvetica-Normal" pitchFamily="2" charset="0"/>
              </a:rPr>
              <a:t>a) justifiquem sua coleta;</a:t>
            </a:r>
          </a:p>
          <a:p>
            <a:pPr algn="just"/>
            <a:r>
              <a:rPr lang="pt-BR" sz="1200" dirty="0">
                <a:latin typeface="Helvetica-Normal" pitchFamily="2" charset="0"/>
              </a:rPr>
              <a:t>b) não sejam vedadas pela legislação; e</a:t>
            </a:r>
          </a:p>
          <a:p>
            <a:pPr algn="just"/>
            <a:r>
              <a:rPr lang="pt-BR" sz="1200" dirty="0">
                <a:latin typeface="Helvetica-Normal" pitchFamily="2" charset="0"/>
              </a:rPr>
              <a:t>c) estejam especificadas nos contratos de prestação de serviços ou em termos de uso de aplicações de internet;</a:t>
            </a:r>
          </a:p>
          <a:p>
            <a:pPr algn="just"/>
            <a:r>
              <a:rPr lang="pt-BR" sz="1200" dirty="0">
                <a:latin typeface="Helvetica-Normal" pitchFamily="2" charset="0"/>
              </a:rPr>
              <a:t>IX ­ consentimento expresso sobre coleta, uso, armazenamento e tratamento de dados pessoais, que deverá</a:t>
            </a:r>
          </a:p>
          <a:p>
            <a:pPr algn="just"/>
            <a:r>
              <a:rPr lang="pt-BR" sz="1200" dirty="0">
                <a:latin typeface="Helvetica-Normal" pitchFamily="2" charset="0"/>
              </a:rPr>
              <a:t>ocorrer de forma destacada das demais cláusulas contratuais;</a:t>
            </a:r>
          </a:p>
          <a:p>
            <a:pPr algn="just"/>
            <a:r>
              <a:rPr lang="es-ES" sz="1200" dirty="0" smtClean="0">
                <a:latin typeface="Helvetica-Normal" pitchFamily="2" charset="0"/>
              </a:rPr>
              <a:t>[…]</a:t>
            </a:r>
          </a:p>
          <a:p>
            <a:pPr algn="just"/>
            <a:endParaRPr lang="es-ES" sz="1200" dirty="0" smtClean="0">
              <a:latin typeface="Helvetica-Normal" pitchFamily="2" charset="0"/>
            </a:endParaRPr>
          </a:p>
          <a:p>
            <a:pPr algn="just"/>
            <a:r>
              <a:rPr lang="es-ES" sz="1200" dirty="0" smtClean="0">
                <a:latin typeface="Helvetica-Normal" pitchFamily="2" charset="0"/>
              </a:rPr>
              <a:t>Marco Civil - </a:t>
            </a:r>
            <a:r>
              <a:rPr lang="es-ES" sz="1200" dirty="0" err="1" smtClean="0">
                <a:latin typeface="Helvetica-Normal" pitchFamily="2" charset="0"/>
              </a:rPr>
              <a:t>Lei</a:t>
            </a:r>
            <a:r>
              <a:rPr lang="es-ES" sz="1200" dirty="0" smtClean="0">
                <a:latin typeface="Helvetica-Normal" pitchFamily="2" charset="0"/>
              </a:rPr>
              <a:t> Federal </a:t>
            </a:r>
            <a:r>
              <a:rPr lang="pt-BR" sz="1200" dirty="0">
                <a:latin typeface="Helvetica-Normal" pitchFamily="2" charset="0"/>
              </a:rPr>
              <a:t>Lei nº 12.965, </a:t>
            </a:r>
            <a:r>
              <a:rPr lang="pt-BR" sz="1200" dirty="0" smtClean="0">
                <a:latin typeface="Helvetica-Normal" pitchFamily="2" charset="0"/>
              </a:rPr>
              <a:t> de 2014</a:t>
            </a:r>
            <a:endParaRPr lang="pt-BR" sz="1200" dirty="0">
              <a:latin typeface="Helvetica-Norm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811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86131" y="5517231"/>
            <a:ext cx="3126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err="1" smtClean="0">
                <a:latin typeface="indisciplinar" pitchFamily="34" charset="0"/>
              </a:rPr>
              <a:t>legislação</a:t>
            </a:r>
            <a:r>
              <a:rPr lang="es-ES" sz="2400" dirty="0" smtClean="0">
                <a:latin typeface="indisciplinar" pitchFamily="34" charset="0"/>
              </a:rPr>
              <a:t> brasileira</a:t>
            </a:r>
            <a:endParaRPr lang="pt-BR" sz="2400" dirty="0">
              <a:latin typeface="indisciplinar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7" y="764704"/>
            <a:ext cx="835292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Helvetica-Normal" pitchFamily="2" charset="0"/>
              </a:rPr>
              <a:t>Art</a:t>
            </a:r>
            <a:r>
              <a:rPr lang="pt-BR" sz="2400" dirty="0">
                <a:latin typeface="Helvetica-Normal" pitchFamily="2" charset="0"/>
              </a:rPr>
              <a:t>. 24</a:t>
            </a:r>
            <a:r>
              <a:rPr lang="pt-BR" sz="2000" dirty="0">
                <a:latin typeface="Helvetica-Normal" pitchFamily="2" charset="0"/>
              </a:rPr>
              <a:t>. </a:t>
            </a:r>
            <a:r>
              <a:rPr lang="pt-BR" sz="1200" dirty="0">
                <a:latin typeface="Helvetica-Normal" pitchFamily="2" charset="0"/>
              </a:rPr>
              <a:t>Constituem </a:t>
            </a:r>
            <a:r>
              <a:rPr lang="pt-BR" sz="2400" dirty="0">
                <a:latin typeface="Helvetica-Normal" pitchFamily="2" charset="0"/>
              </a:rPr>
              <a:t>diretrizes para a atuação </a:t>
            </a:r>
            <a:r>
              <a:rPr lang="pt-BR" sz="1200" dirty="0">
                <a:latin typeface="Helvetica-Normal" pitchFamily="2" charset="0"/>
              </a:rPr>
              <a:t>da União, dos Estados, do Distrito Federal e dos Municípios </a:t>
            </a:r>
            <a:r>
              <a:rPr lang="pt-BR" sz="1200" dirty="0" smtClean="0">
                <a:latin typeface="Helvetica-Normal" pitchFamily="2" charset="0"/>
              </a:rPr>
              <a:t>no desenvolvimento </a:t>
            </a:r>
            <a:r>
              <a:rPr lang="pt-BR" sz="1200" dirty="0">
                <a:latin typeface="Helvetica-Normal" pitchFamily="2" charset="0"/>
              </a:rPr>
              <a:t>da internet no Brasil:</a:t>
            </a:r>
          </a:p>
          <a:p>
            <a:pPr algn="just"/>
            <a:r>
              <a:rPr lang="pt-BR" sz="1200" dirty="0">
                <a:latin typeface="Helvetica-Normal" pitchFamily="2" charset="0"/>
              </a:rPr>
              <a:t>I ­ estabelecimento de mecanismos de governança multiparticipativa, transparente, colaborativa e </a:t>
            </a:r>
            <a:r>
              <a:rPr lang="pt-BR" sz="1200" dirty="0" smtClean="0">
                <a:latin typeface="Helvetica-Normal" pitchFamily="2" charset="0"/>
              </a:rPr>
              <a:t>democrática, com </a:t>
            </a:r>
            <a:r>
              <a:rPr lang="pt-BR" sz="1200" dirty="0">
                <a:latin typeface="Helvetica-Normal" pitchFamily="2" charset="0"/>
              </a:rPr>
              <a:t>a participação do governo, do setor empresarial, da sociedade civil e da comunidade </a:t>
            </a:r>
            <a:r>
              <a:rPr lang="pt-BR" sz="1200" dirty="0" smtClean="0">
                <a:latin typeface="Helvetica-Normal" pitchFamily="2" charset="0"/>
              </a:rPr>
              <a:t>acadêmica; </a:t>
            </a:r>
          </a:p>
          <a:p>
            <a:pPr algn="just"/>
            <a:r>
              <a:rPr lang="pt-BR" sz="1200" dirty="0" smtClean="0">
                <a:latin typeface="Helvetica-Normal" pitchFamily="2" charset="0"/>
              </a:rPr>
              <a:t>II </a:t>
            </a:r>
            <a:r>
              <a:rPr lang="pt-BR" sz="1200" dirty="0">
                <a:latin typeface="Helvetica-Normal" pitchFamily="2" charset="0"/>
              </a:rPr>
              <a:t>­ promoção da racionalização da gestão, expansão e uso da internet, com participação do Comitê Gestor </a:t>
            </a:r>
            <a:r>
              <a:rPr lang="pt-BR" sz="1200" dirty="0" smtClean="0">
                <a:latin typeface="Helvetica-Normal" pitchFamily="2" charset="0"/>
              </a:rPr>
              <a:t>da internet </a:t>
            </a:r>
            <a:r>
              <a:rPr lang="pt-BR" sz="1200" dirty="0">
                <a:latin typeface="Helvetica-Normal" pitchFamily="2" charset="0"/>
              </a:rPr>
              <a:t>no Brasil;</a:t>
            </a:r>
          </a:p>
          <a:p>
            <a:pPr algn="just"/>
            <a:r>
              <a:rPr lang="pt-BR" sz="1200" dirty="0">
                <a:latin typeface="Helvetica-Normal" pitchFamily="2" charset="0"/>
              </a:rPr>
              <a:t>III ­ promoção da racionalização e da interoperabilidade tecnológica dos serviços de governo eletrônico, entre </a:t>
            </a:r>
            <a:r>
              <a:rPr lang="pt-BR" sz="1200" dirty="0" smtClean="0">
                <a:latin typeface="Helvetica-Normal" pitchFamily="2" charset="0"/>
              </a:rPr>
              <a:t>os diferentes </a:t>
            </a:r>
            <a:r>
              <a:rPr lang="pt-BR" sz="1200" dirty="0">
                <a:latin typeface="Helvetica-Normal" pitchFamily="2" charset="0"/>
              </a:rPr>
              <a:t>Poderes e âmbitos da Federação, para permitir o intercâmbio de informações e a celeridade de procedimentos;</a:t>
            </a:r>
          </a:p>
          <a:p>
            <a:pPr algn="just"/>
            <a:r>
              <a:rPr lang="pt-BR" sz="1200" dirty="0">
                <a:latin typeface="Helvetica-Normal" pitchFamily="2" charset="0"/>
              </a:rPr>
              <a:t>IV ­ promoção da interoperabilidade entre sistemas e terminais diversos, inclusive entre os diferentes </a:t>
            </a:r>
            <a:r>
              <a:rPr lang="pt-BR" sz="1200" dirty="0" smtClean="0">
                <a:latin typeface="Helvetica-Normal" pitchFamily="2" charset="0"/>
              </a:rPr>
              <a:t>âmbitos federativos </a:t>
            </a:r>
            <a:r>
              <a:rPr lang="pt-BR" sz="1200" dirty="0">
                <a:latin typeface="Helvetica-Normal" pitchFamily="2" charset="0"/>
              </a:rPr>
              <a:t>e diversos setores da sociedade;</a:t>
            </a:r>
          </a:p>
          <a:p>
            <a:pPr algn="just"/>
            <a:r>
              <a:rPr lang="pt-BR" sz="2400" dirty="0">
                <a:latin typeface="Helvetica-Normal" pitchFamily="2" charset="0"/>
              </a:rPr>
              <a:t>V ­ adoção preferencial de tecnologias, padrões e formatos abertos e livres;</a:t>
            </a:r>
          </a:p>
          <a:p>
            <a:pPr algn="just"/>
            <a:r>
              <a:rPr lang="pt-BR" sz="1200" dirty="0">
                <a:latin typeface="Helvetica-Normal" pitchFamily="2" charset="0"/>
              </a:rPr>
              <a:t>VI ­ publicidade e disseminação de dados e informações públicos, de forma aberta e estruturada;</a:t>
            </a:r>
          </a:p>
          <a:p>
            <a:pPr algn="just"/>
            <a:r>
              <a:rPr lang="pt-BR" sz="1200" dirty="0">
                <a:latin typeface="Helvetica-Normal" pitchFamily="2" charset="0"/>
              </a:rPr>
              <a:t>VII ­ otimização da infraestrutura das redes e estímulo à implantação de centros de </a:t>
            </a:r>
            <a:r>
              <a:rPr lang="pt-BR" sz="1200" dirty="0" smtClean="0">
                <a:latin typeface="Helvetica-Normal" pitchFamily="2" charset="0"/>
              </a:rPr>
              <a:t>armazenamento, gerenciamento </a:t>
            </a:r>
            <a:r>
              <a:rPr lang="pt-BR" sz="1200" dirty="0">
                <a:latin typeface="Helvetica-Normal" pitchFamily="2" charset="0"/>
              </a:rPr>
              <a:t>e disseminação de dados no País, promovendo a qualidade técnica, a inovação e a difusão </a:t>
            </a:r>
            <a:r>
              <a:rPr lang="pt-BR" sz="1200" dirty="0" smtClean="0">
                <a:latin typeface="Helvetica-Normal" pitchFamily="2" charset="0"/>
              </a:rPr>
              <a:t>das aplicações </a:t>
            </a:r>
            <a:r>
              <a:rPr lang="pt-BR" sz="1200" dirty="0">
                <a:latin typeface="Helvetica-Normal" pitchFamily="2" charset="0"/>
              </a:rPr>
              <a:t>de internet, sem prejuízo à abertura, à neutralidade e à natureza participativa;</a:t>
            </a:r>
          </a:p>
          <a:p>
            <a:pPr algn="just"/>
            <a:r>
              <a:rPr lang="pt-BR" sz="1200" dirty="0">
                <a:latin typeface="Helvetica-Normal" pitchFamily="2" charset="0"/>
              </a:rPr>
              <a:t>VIII ­ desenvolvimento de ações e programas de capacitação para uso da internet;</a:t>
            </a:r>
          </a:p>
          <a:p>
            <a:pPr algn="just"/>
            <a:r>
              <a:rPr lang="pt-BR" sz="1200" dirty="0">
                <a:latin typeface="Helvetica-Normal" pitchFamily="2" charset="0"/>
              </a:rPr>
              <a:t>IX ­ promoção da cultura e da cidadania; e</a:t>
            </a:r>
          </a:p>
          <a:p>
            <a:pPr algn="just"/>
            <a:r>
              <a:rPr lang="pt-BR" sz="1200" dirty="0">
                <a:latin typeface="Helvetica-Normal" pitchFamily="2" charset="0"/>
              </a:rPr>
              <a:t>X ­ prestação de serviços públicos de atendimento ao cidadão de forma integrada, eficiente, simplificada e </a:t>
            </a:r>
            <a:r>
              <a:rPr lang="pt-BR" sz="1200" dirty="0" smtClean="0">
                <a:latin typeface="Helvetica-Normal" pitchFamily="2" charset="0"/>
              </a:rPr>
              <a:t>por múltiplos </a:t>
            </a:r>
            <a:r>
              <a:rPr lang="pt-BR" sz="1200" dirty="0">
                <a:latin typeface="Helvetica-Normal" pitchFamily="2" charset="0"/>
              </a:rPr>
              <a:t>canais de acesso, inclusive remotos</a:t>
            </a:r>
            <a:r>
              <a:rPr lang="pt-BR" sz="1200" dirty="0" smtClean="0">
                <a:latin typeface="Helvetica-Normal" pitchFamily="2" charset="0"/>
              </a:rPr>
              <a:t>.</a:t>
            </a:r>
          </a:p>
          <a:p>
            <a:pPr algn="just"/>
            <a:endParaRPr lang="es-ES" sz="1200" dirty="0">
              <a:latin typeface="Helvetica-Normal" pitchFamily="2" charset="0"/>
            </a:endParaRPr>
          </a:p>
          <a:p>
            <a:pPr algn="just"/>
            <a:r>
              <a:rPr lang="es-ES" sz="1200" dirty="0" smtClean="0">
                <a:latin typeface="Helvetica-Normal" pitchFamily="2" charset="0"/>
              </a:rPr>
              <a:t>Marco Civil - </a:t>
            </a:r>
            <a:r>
              <a:rPr lang="es-ES" sz="1200" dirty="0" err="1" smtClean="0">
                <a:latin typeface="Helvetica-Normal" pitchFamily="2" charset="0"/>
              </a:rPr>
              <a:t>Lei</a:t>
            </a:r>
            <a:r>
              <a:rPr lang="es-ES" sz="1200" dirty="0" smtClean="0">
                <a:latin typeface="Helvetica-Normal" pitchFamily="2" charset="0"/>
              </a:rPr>
              <a:t> Federal </a:t>
            </a:r>
            <a:r>
              <a:rPr lang="pt-BR" sz="1200" dirty="0">
                <a:latin typeface="Helvetica-Normal" pitchFamily="2" charset="0"/>
              </a:rPr>
              <a:t>Lei nº 12.965, </a:t>
            </a:r>
            <a:r>
              <a:rPr lang="pt-BR" sz="1200" dirty="0" smtClean="0">
                <a:latin typeface="Helvetica-Normal" pitchFamily="2" charset="0"/>
              </a:rPr>
              <a:t> de 2014</a:t>
            </a:r>
            <a:endParaRPr lang="pt-BR" sz="1200" dirty="0">
              <a:latin typeface="Helvetica-Norm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53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86131" y="5517231"/>
            <a:ext cx="3126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err="1" smtClean="0">
                <a:latin typeface="indisciplinar" pitchFamily="34" charset="0"/>
              </a:rPr>
              <a:t>legislação</a:t>
            </a:r>
            <a:r>
              <a:rPr lang="es-ES" sz="2400" dirty="0" smtClean="0">
                <a:latin typeface="indisciplinar" pitchFamily="34" charset="0"/>
              </a:rPr>
              <a:t> brasileira</a:t>
            </a:r>
            <a:endParaRPr lang="pt-BR" sz="2400" dirty="0">
              <a:latin typeface="indisciplinar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7" y="764704"/>
            <a:ext cx="83529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Helvetica-Normal" pitchFamily="2" charset="0"/>
              </a:rPr>
              <a:t>Art</a:t>
            </a:r>
            <a:r>
              <a:rPr lang="pt-BR" sz="2400" dirty="0">
                <a:latin typeface="Helvetica-Normal" pitchFamily="2" charset="0"/>
              </a:rPr>
              <a:t>. 24</a:t>
            </a:r>
            <a:r>
              <a:rPr lang="pt-BR" sz="2000" dirty="0">
                <a:latin typeface="Helvetica-Normal" pitchFamily="2" charset="0"/>
              </a:rPr>
              <a:t>. </a:t>
            </a:r>
            <a:r>
              <a:rPr lang="pt-BR" sz="1200" dirty="0">
                <a:latin typeface="Helvetica-Normal" pitchFamily="2" charset="0"/>
              </a:rPr>
              <a:t>Constituem </a:t>
            </a:r>
            <a:r>
              <a:rPr lang="pt-BR" sz="2400" dirty="0">
                <a:latin typeface="Helvetica-Normal" pitchFamily="2" charset="0"/>
              </a:rPr>
              <a:t>diretrizes para a atuação </a:t>
            </a:r>
            <a:r>
              <a:rPr lang="pt-BR" sz="1200" dirty="0">
                <a:latin typeface="Helvetica-Normal" pitchFamily="2" charset="0"/>
              </a:rPr>
              <a:t>da União, dos Estados, do Distrito Federal e dos Municípios </a:t>
            </a:r>
            <a:r>
              <a:rPr lang="pt-BR" sz="1200" dirty="0" smtClean="0">
                <a:latin typeface="Helvetica-Normal" pitchFamily="2" charset="0"/>
              </a:rPr>
              <a:t>no desenvolvimento </a:t>
            </a:r>
            <a:r>
              <a:rPr lang="pt-BR" sz="1200" dirty="0">
                <a:latin typeface="Helvetica-Normal" pitchFamily="2" charset="0"/>
              </a:rPr>
              <a:t>da internet no Brasil:</a:t>
            </a:r>
          </a:p>
          <a:p>
            <a:pPr algn="just"/>
            <a:r>
              <a:rPr lang="pt-BR" sz="1200" dirty="0">
                <a:latin typeface="Helvetica-Normal" pitchFamily="2" charset="0"/>
              </a:rPr>
              <a:t>I ­ estabelecimento de mecanismos de governança multiparticipativa, transparente, colaborativa e </a:t>
            </a:r>
            <a:r>
              <a:rPr lang="pt-BR" sz="1200" dirty="0" smtClean="0">
                <a:latin typeface="Helvetica-Normal" pitchFamily="2" charset="0"/>
              </a:rPr>
              <a:t>democrática, com </a:t>
            </a:r>
            <a:r>
              <a:rPr lang="pt-BR" sz="1200" dirty="0">
                <a:latin typeface="Helvetica-Normal" pitchFamily="2" charset="0"/>
              </a:rPr>
              <a:t>a participação do governo, do setor empresarial, da sociedade civil e da comunidade </a:t>
            </a:r>
            <a:r>
              <a:rPr lang="pt-BR" sz="1200" dirty="0" smtClean="0">
                <a:latin typeface="Helvetica-Normal" pitchFamily="2" charset="0"/>
              </a:rPr>
              <a:t>acadêmica; </a:t>
            </a:r>
          </a:p>
          <a:p>
            <a:pPr algn="just"/>
            <a:r>
              <a:rPr lang="pt-BR" sz="1200" dirty="0" smtClean="0">
                <a:latin typeface="Helvetica-Normal" pitchFamily="2" charset="0"/>
              </a:rPr>
              <a:t>II </a:t>
            </a:r>
            <a:r>
              <a:rPr lang="pt-BR" sz="1200" dirty="0">
                <a:latin typeface="Helvetica-Normal" pitchFamily="2" charset="0"/>
              </a:rPr>
              <a:t>­ promoção da racionalização da gestão, expansão e uso da internet, com participação do Comitê Gestor </a:t>
            </a:r>
            <a:r>
              <a:rPr lang="pt-BR" sz="1200" dirty="0" smtClean="0">
                <a:latin typeface="Helvetica-Normal" pitchFamily="2" charset="0"/>
              </a:rPr>
              <a:t>da internet </a:t>
            </a:r>
            <a:r>
              <a:rPr lang="pt-BR" sz="1200" dirty="0">
                <a:latin typeface="Helvetica-Normal" pitchFamily="2" charset="0"/>
              </a:rPr>
              <a:t>no Brasil;</a:t>
            </a:r>
          </a:p>
          <a:p>
            <a:pPr algn="just"/>
            <a:r>
              <a:rPr lang="pt-BR" sz="1200" dirty="0">
                <a:latin typeface="Helvetica-Normal" pitchFamily="2" charset="0"/>
              </a:rPr>
              <a:t>III ­ promoção da racionalização e da interoperabilidade tecnológica dos serviços de governo eletrônico, entre </a:t>
            </a:r>
            <a:r>
              <a:rPr lang="pt-BR" sz="1200" dirty="0" smtClean="0">
                <a:latin typeface="Helvetica-Normal" pitchFamily="2" charset="0"/>
              </a:rPr>
              <a:t>os diferentes </a:t>
            </a:r>
            <a:r>
              <a:rPr lang="pt-BR" sz="1200" dirty="0">
                <a:latin typeface="Helvetica-Normal" pitchFamily="2" charset="0"/>
              </a:rPr>
              <a:t>Poderes e âmbitos da Federação, para permitir o intercâmbio de informações e a celeridade de procedimentos;</a:t>
            </a:r>
          </a:p>
          <a:p>
            <a:pPr algn="just"/>
            <a:r>
              <a:rPr lang="pt-BR" sz="1200" dirty="0">
                <a:latin typeface="Helvetica-Normal" pitchFamily="2" charset="0"/>
              </a:rPr>
              <a:t>IV ­ promoção da interoperabilidade entre sistemas e terminais diversos, inclusive entre os diferentes </a:t>
            </a:r>
            <a:r>
              <a:rPr lang="pt-BR" sz="1200" dirty="0" smtClean="0">
                <a:latin typeface="Helvetica-Normal" pitchFamily="2" charset="0"/>
              </a:rPr>
              <a:t>âmbitos federativos </a:t>
            </a:r>
            <a:r>
              <a:rPr lang="pt-BR" sz="1200" dirty="0">
                <a:latin typeface="Helvetica-Normal" pitchFamily="2" charset="0"/>
              </a:rPr>
              <a:t>e diversos setores da sociedade;</a:t>
            </a:r>
          </a:p>
          <a:p>
            <a:pPr algn="just"/>
            <a:r>
              <a:rPr lang="pt-BR" sz="1200" dirty="0">
                <a:latin typeface="Helvetica-Normal" pitchFamily="2" charset="0"/>
              </a:rPr>
              <a:t>V ­ adoção preferencial de tecnologias, padrões e formatos abertos e livres;</a:t>
            </a:r>
          </a:p>
          <a:p>
            <a:pPr algn="just"/>
            <a:r>
              <a:rPr lang="pt-BR" sz="2400" dirty="0">
                <a:latin typeface="Helvetica-Normal" pitchFamily="2" charset="0"/>
              </a:rPr>
              <a:t>VI ­ publicidade e disseminação de dados e informações públicos, de forma aberta e estruturada;</a:t>
            </a:r>
          </a:p>
          <a:p>
            <a:pPr algn="just"/>
            <a:r>
              <a:rPr lang="pt-BR" sz="1200" dirty="0">
                <a:latin typeface="Helvetica-Normal" pitchFamily="2" charset="0"/>
              </a:rPr>
              <a:t>VII ­ otimização da infraestrutura das redes e estímulo à implantação de centros de </a:t>
            </a:r>
            <a:r>
              <a:rPr lang="pt-BR" sz="1200" dirty="0" smtClean="0">
                <a:latin typeface="Helvetica-Normal" pitchFamily="2" charset="0"/>
              </a:rPr>
              <a:t>armazenamento, gerenciamento </a:t>
            </a:r>
            <a:r>
              <a:rPr lang="pt-BR" sz="1200" dirty="0">
                <a:latin typeface="Helvetica-Normal" pitchFamily="2" charset="0"/>
              </a:rPr>
              <a:t>e disseminação de dados no País, promovendo a qualidade técnica, a inovação e a difusão </a:t>
            </a:r>
            <a:r>
              <a:rPr lang="pt-BR" sz="1200" dirty="0" smtClean="0">
                <a:latin typeface="Helvetica-Normal" pitchFamily="2" charset="0"/>
              </a:rPr>
              <a:t>das aplicações </a:t>
            </a:r>
            <a:r>
              <a:rPr lang="pt-BR" sz="1200" dirty="0">
                <a:latin typeface="Helvetica-Normal" pitchFamily="2" charset="0"/>
              </a:rPr>
              <a:t>de internet, sem prejuízo à abertura, à neutralidade e à natureza participativa;</a:t>
            </a:r>
          </a:p>
          <a:p>
            <a:pPr algn="just"/>
            <a:r>
              <a:rPr lang="pt-BR" sz="1200" dirty="0">
                <a:latin typeface="Helvetica-Normal" pitchFamily="2" charset="0"/>
              </a:rPr>
              <a:t>VIII ­ desenvolvimento de ações e programas de capacitação para uso da internet;</a:t>
            </a:r>
          </a:p>
          <a:p>
            <a:pPr algn="just"/>
            <a:r>
              <a:rPr lang="pt-BR" sz="1200" dirty="0">
                <a:latin typeface="Helvetica-Normal" pitchFamily="2" charset="0"/>
              </a:rPr>
              <a:t>IX ­ promoção da cultura e da cidadania; e</a:t>
            </a:r>
          </a:p>
          <a:p>
            <a:pPr algn="just"/>
            <a:r>
              <a:rPr lang="pt-BR" sz="1200" dirty="0">
                <a:latin typeface="Helvetica-Normal" pitchFamily="2" charset="0"/>
              </a:rPr>
              <a:t>X ­ prestação de serviços públicos de atendimento ao cidadão de forma integrada, eficiente, simplificada e </a:t>
            </a:r>
            <a:r>
              <a:rPr lang="pt-BR" sz="1200" dirty="0" smtClean="0">
                <a:latin typeface="Helvetica-Normal" pitchFamily="2" charset="0"/>
              </a:rPr>
              <a:t>por múltiplos </a:t>
            </a:r>
            <a:r>
              <a:rPr lang="pt-BR" sz="1200" dirty="0">
                <a:latin typeface="Helvetica-Normal" pitchFamily="2" charset="0"/>
              </a:rPr>
              <a:t>canais de acesso, inclusive remotos</a:t>
            </a:r>
            <a:r>
              <a:rPr lang="pt-BR" sz="1200" dirty="0" smtClean="0">
                <a:latin typeface="Helvetica-Normal" pitchFamily="2" charset="0"/>
              </a:rPr>
              <a:t>.</a:t>
            </a:r>
          </a:p>
          <a:p>
            <a:pPr algn="just"/>
            <a:endParaRPr lang="es-ES" sz="1200" dirty="0">
              <a:latin typeface="Helvetica-Normal" pitchFamily="2" charset="0"/>
            </a:endParaRPr>
          </a:p>
          <a:p>
            <a:pPr algn="just"/>
            <a:r>
              <a:rPr lang="es-ES" sz="1200" dirty="0" smtClean="0">
                <a:latin typeface="Helvetica-Normal" pitchFamily="2" charset="0"/>
              </a:rPr>
              <a:t>Marco Civil - </a:t>
            </a:r>
            <a:r>
              <a:rPr lang="es-ES" sz="1200" dirty="0" err="1" smtClean="0">
                <a:latin typeface="Helvetica-Normal" pitchFamily="2" charset="0"/>
              </a:rPr>
              <a:t>Lei</a:t>
            </a:r>
            <a:r>
              <a:rPr lang="es-ES" sz="1200" dirty="0" smtClean="0">
                <a:latin typeface="Helvetica-Normal" pitchFamily="2" charset="0"/>
              </a:rPr>
              <a:t> Federal </a:t>
            </a:r>
            <a:r>
              <a:rPr lang="pt-BR" sz="1200" dirty="0">
                <a:latin typeface="Helvetica-Normal" pitchFamily="2" charset="0"/>
              </a:rPr>
              <a:t>Lei nº 12.965, </a:t>
            </a:r>
            <a:r>
              <a:rPr lang="pt-BR" sz="1200" dirty="0" smtClean="0">
                <a:latin typeface="Helvetica-Normal" pitchFamily="2" charset="0"/>
              </a:rPr>
              <a:t> de 2014</a:t>
            </a:r>
            <a:endParaRPr lang="pt-BR" sz="1200" dirty="0">
              <a:latin typeface="Helvetica-Norm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879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557264"/>
            <a:ext cx="8600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</a:t>
            </a:r>
            <a:r>
              <a:rPr lang="pt-BR" sz="1400" dirty="0"/>
              <a:t>: </a:t>
            </a:r>
            <a:r>
              <a:rPr lang="pt-BR" sz="900" dirty="0" smtClean="0"/>
              <a:t>http://www.tacom.com.br/tacom/ecp/comunidade.do?evento=</a:t>
            </a:r>
            <a:r>
              <a:rPr lang="pt-BR" sz="900" dirty="0" err="1" smtClean="0"/>
              <a:t>portlet&amp;pIdPlc</a:t>
            </a:r>
            <a:r>
              <a:rPr lang="pt-BR" sz="900" dirty="0" smtClean="0"/>
              <a:t>=</a:t>
            </a:r>
            <a:r>
              <a:rPr lang="pt-BR" sz="900" dirty="0" err="1" smtClean="0"/>
              <a:t>ecpTaxonomiaMenuPortal&amp;app</a:t>
            </a:r>
            <a:r>
              <a:rPr lang="pt-BR" sz="900" dirty="0" smtClean="0"/>
              <a:t>=</a:t>
            </a:r>
            <a:r>
              <a:rPr lang="pt-BR" sz="900" dirty="0" err="1" smtClean="0"/>
              <a:t>tacom&amp;tax</a:t>
            </a:r>
            <a:r>
              <a:rPr lang="pt-BR" sz="900" dirty="0" smtClean="0"/>
              <a:t>=1922&amp;</a:t>
            </a:r>
            <a:r>
              <a:rPr lang="pt-BR" sz="900" dirty="0" err="1" smtClean="0"/>
              <a:t>lang</a:t>
            </a:r>
            <a:r>
              <a:rPr lang="pt-BR" sz="900" dirty="0" smtClean="0"/>
              <a:t>=</a:t>
            </a:r>
            <a:r>
              <a:rPr lang="pt-BR" sz="900" dirty="0" err="1" smtClean="0"/>
              <a:t>pt_BR&amp;pg</a:t>
            </a:r>
            <a:r>
              <a:rPr lang="pt-BR" sz="900" dirty="0" smtClean="0"/>
              <a:t>=317&amp;</a:t>
            </a:r>
            <a:endParaRPr lang="pt-BR" sz="900" dirty="0"/>
          </a:p>
        </p:txBody>
      </p:sp>
      <p:sp>
        <p:nvSpPr>
          <p:cNvPr id="6" name="TextBox 3"/>
          <p:cNvSpPr txBox="1"/>
          <p:nvPr/>
        </p:nvSpPr>
        <p:spPr>
          <a:xfrm>
            <a:off x="6757194" y="5517231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2400" dirty="0" smtClean="0">
                <a:latin typeface="indisciplinar" pitchFamily="34" charset="0"/>
              </a:rPr>
              <a:t>B</a:t>
            </a:r>
            <a:r>
              <a:rPr lang="es-ES" sz="2400" dirty="0" smtClean="0">
                <a:latin typeface="indisciplinar" pitchFamily="34" charset="0"/>
              </a:rPr>
              <a:t>elo Horizonte</a:t>
            </a:r>
            <a:endParaRPr lang="pt-BR" sz="2400" dirty="0">
              <a:latin typeface="indisciplinar" pitchFamily="34" charset="0"/>
            </a:endParaRPr>
          </a:p>
        </p:txBody>
      </p:sp>
      <p:pic>
        <p:nvPicPr>
          <p:cNvPr id="7" name="Imagem 6" descr="siu mob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15887"/>
            <a:ext cx="3143272" cy="652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873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557264"/>
            <a:ext cx="8600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</a:t>
            </a:r>
            <a:r>
              <a:rPr lang="pt-BR" sz="1400" dirty="0"/>
              <a:t>: </a:t>
            </a:r>
            <a:r>
              <a:rPr lang="pt-BR" sz="900" dirty="0" smtClean="0"/>
              <a:t>http://www.tacom.com.br/tacom/ecp/comunidade.do?evento=</a:t>
            </a:r>
            <a:r>
              <a:rPr lang="pt-BR" sz="900" dirty="0" err="1" smtClean="0"/>
              <a:t>portlet&amp;pIdPlc</a:t>
            </a:r>
            <a:r>
              <a:rPr lang="pt-BR" sz="900" dirty="0" smtClean="0"/>
              <a:t>=</a:t>
            </a:r>
            <a:r>
              <a:rPr lang="pt-BR" sz="900" dirty="0" err="1" smtClean="0"/>
              <a:t>ecpTaxonomiaMenuPortal&amp;app</a:t>
            </a:r>
            <a:r>
              <a:rPr lang="pt-BR" sz="900" dirty="0" smtClean="0"/>
              <a:t>=</a:t>
            </a:r>
            <a:r>
              <a:rPr lang="pt-BR" sz="900" dirty="0" err="1" smtClean="0"/>
              <a:t>tacom&amp;tax</a:t>
            </a:r>
            <a:r>
              <a:rPr lang="pt-BR" sz="900" dirty="0" smtClean="0"/>
              <a:t>=1922&amp;</a:t>
            </a:r>
            <a:r>
              <a:rPr lang="pt-BR" sz="900" dirty="0" err="1" smtClean="0"/>
              <a:t>lang</a:t>
            </a:r>
            <a:r>
              <a:rPr lang="pt-BR" sz="900" dirty="0" smtClean="0"/>
              <a:t>=</a:t>
            </a:r>
            <a:r>
              <a:rPr lang="pt-BR" sz="900" dirty="0" err="1" smtClean="0"/>
              <a:t>pt_BR&amp;pg</a:t>
            </a:r>
            <a:r>
              <a:rPr lang="pt-BR" sz="900" dirty="0" smtClean="0"/>
              <a:t>=317&amp;</a:t>
            </a:r>
            <a:endParaRPr lang="pt-BR" sz="900" dirty="0"/>
          </a:p>
        </p:txBody>
      </p:sp>
      <p:pic>
        <p:nvPicPr>
          <p:cNvPr id="4" name="Imagem 3" descr="tacom.jpg"/>
          <p:cNvPicPr>
            <a:picLocks noChangeAspect="1"/>
          </p:cNvPicPr>
          <p:nvPr/>
        </p:nvPicPr>
        <p:blipFill>
          <a:blip r:embed="rId3"/>
          <a:srcRect t="9513" b="11213"/>
          <a:stretch>
            <a:fillRect/>
          </a:stretch>
        </p:blipFill>
        <p:spPr>
          <a:xfrm>
            <a:off x="0" y="0"/>
            <a:ext cx="9144000" cy="5357826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6757194" y="5517231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2400" dirty="0" smtClean="0">
                <a:latin typeface="indisciplinar" pitchFamily="34" charset="0"/>
              </a:rPr>
              <a:t>B</a:t>
            </a:r>
            <a:r>
              <a:rPr lang="es-ES" sz="2400" dirty="0" smtClean="0">
                <a:latin typeface="indisciplinar" pitchFamily="34" charset="0"/>
              </a:rPr>
              <a:t>elo Horizonte</a:t>
            </a:r>
            <a:endParaRPr lang="pt-BR" sz="2400" dirty="0">
              <a:latin typeface="indisciplin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73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557264"/>
            <a:ext cx="8600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</a:t>
            </a:r>
            <a:r>
              <a:rPr lang="pt-BR" sz="1400" dirty="0"/>
              <a:t>: </a:t>
            </a:r>
            <a:r>
              <a:rPr lang="pt-BR" sz="900" dirty="0" smtClean="0"/>
              <a:t>http://www.tacom.com.br/tacom/ecp/comunidade.do?evento=</a:t>
            </a:r>
            <a:r>
              <a:rPr lang="pt-BR" sz="900" dirty="0" err="1" smtClean="0"/>
              <a:t>portlet&amp;pIdPlc</a:t>
            </a:r>
            <a:r>
              <a:rPr lang="pt-BR" sz="900" dirty="0" smtClean="0"/>
              <a:t>=</a:t>
            </a:r>
            <a:r>
              <a:rPr lang="pt-BR" sz="900" dirty="0" err="1" smtClean="0"/>
              <a:t>ecpTaxonomiaMenuPortal&amp;app</a:t>
            </a:r>
            <a:r>
              <a:rPr lang="pt-BR" sz="900" dirty="0" smtClean="0"/>
              <a:t>=</a:t>
            </a:r>
            <a:r>
              <a:rPr lang="pt-BR" sz="900" dirty="0" err="1" smtClean="0"/>
              <a:t>tacom&amp;tax</a:t>
            </a:r>
            <a:r>
              <a:rPr lang="pt-BR" sz="900" dirty="0" smtClean="0"/>
              <a:t>=1922&amp;</a:t>
            </a:r>
            <a:r>
              <a:rPr lang="pt-BR" sz="900" dirty="0" err="1" smtClean="0"/>
              <a:t>lang</a:t>
            </a:r>
            <a:r>
              <a:rPr lang="pt-BR" sz="900" dirty="0" smtClean="0"/>
              <a:t>=</a:t>
            </a:r>
            <a:r>
              <a:rPr lang="pt-BR" sz="900" dirty="0" err="1" smtClean="0"/>
              <a:t>pt_BR&amp;pg</a:t>
            </a:r>
            <a:r>
              <a:rPr lang="pt-BR" sz="900" dirty="0" smtClean="0"/>
              <a:t>=317&amp;</a:t>
            </a:r>
            <a:endParaRPr lang="pt-BR" sz="900" dirty="0"/>
          </a:p>
        </p:txBody>
      </p:sp>
      <p:sp>
        <p:nvSpPr>
          <p:cNvPr id="6" name="TextBox 3"/>
          <p:cNvSpPr txBox="1"/>
          <p:nvPr/>
        </p:nvSpPr>
        <p:spPr>
          <a:xfrm>
            <a:off x="6757194" y="5517231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2400" dirty="0" smtClean="0">
                <a:latin typeface="indisciplinar" pitchFamily="34" charset="0"/>
              </a:rPr>
              <a:t>B</a:t>
            </a:r>
            <a:r>
              <a:rPr lang="es-ES" sz="2400" dirty="0" smtClean="0">
                <a:latin typeface="indisciplinar" pitchFamily="34" charset="0"/>
              </a:rPr>
              <a:t>elo Horizonte</a:t>
            </a:r>
            <a:endParaRPr lang="pt-BR" sz="2400" dirty="0">
              <a:latin typeface="indisciplin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73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348880"/>
            <a:ext cx="8496944" cy="1470025"/>
          </a:xfrm>
        </p:spPr>
        <p:txBody>
          <a:bodyPr>
            <a:noAutofit/>
          </a:bodyPr>
          <a:lstStyle/>
          <a:p>
            <a:r>
              <a:rPr lang="pt-BR" dirty="0" smtClean="0">
                <a:latin typeface="Indisciplinar" pitchFamily="34" charset="0"/>
              </a:rPr>
              <a:t>Obrigada!</a:t>
            </a:r>
            <a:endParaRPr lang="pt-BR" dirty="0">
              <a:latin typeface="Indisciplinar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</a:rPr>
              <a:t>Marcelo </a:t>
            </a:r>
            <a:r>
              <a:rPr lang="es-ES" sz="2400" dirty="0" err="1" smtClean="0">
                <a:solidFill>
                  <a:schemeClr val="tx2">
                    <a:lumMod val="50000"/>
                  </a:schemeClr>
                </a:solidFill>
              </a:rPr>
              <a:t>Maia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s-ES" sz="2400" dirty="0" err="1" smtClean="0">
                <a:solidFill>
                  <a:schemeClr val="tx2">
                    <a:lumMod val="50000"/>
                  </a:schemeClr>
                </a:solidFill>
              </a:rPr>
              <a:t>Jéssica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</a:rPr>
              <a:t> Borges, </a:t>
            </a:r>
            <a:r>
              <a:rPr lang="es-ES" sz="2400" dirty="0" err="1" smtClean="0">
                <a:solidFill>
                  <a:schemeClr val="tx2">
                    <a:lumMod val="50000"/>
                  </a:schemeClr>
                </a:solidFill>
              </a:rPr>
              <a:t>Michele</a:t>
            </a:r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</a:rPr>
              <a:t> Brito e Ana Isabel de </a:t>
            </a:r>
            <a:r>
              <a:rPr lang="es-ES" sz="2400" dirty="0" err="1" smtClean="0">
                <a:solidFill>
                  <a:schemeClr val="tx2">
                    <a:lumMod val="50000"/>
                  </a:schemeClr>
                </a:solidFill>
              </a:rPr>
              <a:t>Sá</a:t>
            </a:r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1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4143" y="6526948"/>
            <a:ext cx="7835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</a:t>
            </a:r>
            <a:r>
              <a:rPr lang="pt-BR" sz="1400" dirty="0"/>
              <a:t>: https://www.capitalfm.co.ke/business/2015/10/3-real-world-use-cases-for-the-internet-of-things-and-big-data/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3591" y="12398"/>
            <a:ext cx="9654100" cy="54317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3377" y="5517232"/>
            <a:ext cx="2972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>
                <a:latin typeface="indisciplinar" pitchFamily="34" charset="0"/>
              </a:rPr>
              <a:t>internet das </a:t>
            </a:r>
            <a:r>
              <a:rPr lang="es-ES" sz="2400" dirty="0" err="1" smtClean="0">
                <a:latin typeface="indisciplinar" pitchFamily="34" charset="0"/>
              </a:rPr>
              <a:t>coisas</a:t>
            </a:r>
            <a:endParaRPr lang="pt-BR" sz="2400" dirty="0">
              <a:latin typeface="indisciplin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00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74834"/>
            <a:ext cx="2678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 smtClean="0"/>
              <a:t>Cities</a:t>
            </a:r>
            <a:r>
              <a:rPr lang="es-ES" sz="3200" dirty="0" smtClean="0"/>
              <a:t> are </a:t>
            </a:r>
            <a:r>
              <a:rPr lang="es-ES" sz="3200" dirty="0" err="1" smtClean="0"/>
              <a:t>messy</a:t>
            </a:r>
            <a:endParaRPr lang="es-ES" sz="3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-537" y="6550223"/>
            <a:ext cx="6222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</a:t>
            </a:r>
            <a:r>
              <a:rPr lang="pt-BR" sz="1400" dirty="0"/>
              <a:t>: https://www.viagensecaminhos.com/2012/12/rua-25-de-marco-e-bras-sao-paulo.html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6" y="980728"/>
            <a:ext cx="9144000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85113" y="0"/>
            <a:ext cx="4960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dirty="0" smtClean="0"/>
              <a:t>CISCO. https</a:t>
            </a:r>
            <a:r>
              <a:rPr lang="pt-BR" dirty="0"/>
              <a:t>://www.youtube.com/watch?v=z-HSCjKJPq4</a:t>
            </a:r>
          </a:p>
        </p:txBody>
      </p:sp>
    </p:spTree>
    <p:extLst>
      <p:ext uri="{BB962C8B-B14F-4D97-AF65-F5344CB8AC3E}">
        <p14:creationId xmlns:p14="http://schemas.microsoft.com/office/powerpoint/2010/main" xmlns="" val="167890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74834"/>
            <a:ext cx="1955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Smart </a:t>
            </a:r>
            <a:r>
              <a:rPr lang="es-ES" sz="3200" dirty="0" err="1" smtClean="0"/>
              <a:t>cities</a:t>
            </a:r>
            <a:endParaRPr lang="es-ES" sz="3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-537" y="6550223"/>
            <a:ext cx="5223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Fonte</a:t>
            </a:r>
            <a:r>
              <a:rPr lang="pt-BR" sz="1400" dirty="0" smtClean="0"/>
              <a:t>: https</a:t>
            </a:r>
            <a:r>
              <a:rPr lang="pt-BR" sz="1400" dirty="0"/>
              <a:t>://www.vivadecora.com.br/pro/curiosidades/cidades-inteligentes/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37" y="980728"/>
            <a:ext cx="9122690" cy="490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229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74834"/>
            <a:ext cx="4000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Políticas públicas </a:t>
            </a:r>
            <a:r>
              <a:rPr lang="es-ES" sz="3200" dirty="0" err="1" smtClean="0"/>
              <a:t>reativas</a:t>
            </a:r>
            <a:endParaRPr lang="es-ES" sz="3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-537" y="6363670"/>
            <a:ext cx="7835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</a:t>
            </a:r>
            <a:r>
              <a:rPr lang="pt-BR" sz="1400" dirty="0"/>
              <a:t>: https://www.capitalfm.co.ke/business/2015/10/3-real-world-use-cases-for-the-internet-of-things-and-big-data/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4544" y="915223"/>
            <a:ext cx="9672628" cy="530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092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31677"/>
            <a:ext cx="9169974" cy="50263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746950"/>
            <a:ext cx="8506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Ambiente desorganizado X </a:t>
            </a:r>
            <a:r>
              <a:rPr lang="es-ES" sz="3200" dirty="0" err="1" smtClean="0"/>
              <a:t>complexidade</a:t>
            </a:r>
            <a:r>
              <a:rPr lang="es-ES" sz="3200" dirty="0" smtClean="0"/>
              <a:t> organizada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314755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31677"/>
            <a:ext cx="9169974" cy="50263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746950"/>
            <a:ext cx="3108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 smtClean="0"/>
              <a:t>Estudo</a:t>
            </a:r>
            <a:r>
              <a:rPr lang="es-ES" sz="3200" dirty="0" smtClean="0"/>
              <a:t> de caso BH</a:t>
            </a:r>
          </a:p>
        </p:txBody>
      </p:sp>
    </p:spTree>
    <p:extLst>
      <p:ext uri="{BB962C8B-B14F-4D97-AF65-F5344CB8AC3E}">
        <p14:creationId xmlns:p14="http://schemas.microsoft.com/office/powerpoint/2010/main" xmlns="" val="232451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31677"/>
            <a:ext cx="9169974" cy="50263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746950"/>
            <a:ext cx="3346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Dados como recurso</a:t>
            </a:r>
          </a:p>
        </p:txBody>
      </p:sp>
    </p:spTree>
    <p:extLst>
      <p:ext uri="{BB962C8B-B14F-4D97-AF65-F5344CB8AC3E}">
        <p14:creationId xmlns:p14="http://schemas.microsoft.com/office/powerpoint/2010/main" xmlns="" val="75636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14"/>
          <a:stretch/>
        </p:blipFill>
        <p:spPr>
          <a:xfrm>
            <a:off x="-537" y="1279"/>
            <a:ext cx="9144535" cy="6282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37" y="6550223"/>
            <a:ext cx="7108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Fonte: https</a:t>
            </a:r>
            <a:r>
              <a:rPr lang="pt-BR" sz="1400" dirty="0"/>
              <a:t>://sf.streetsblog.org/2011/03/14/san-francisco-to-start-smart-parking-management-trial-soon/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36242" y="6570000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latin typeface="indisciplinar" pitchFamily="34" charset="0"/>
              </a:rPr>
              <a:t>São Francisco</a:t>
            </a:r>
            <a:endParaRPr lang="pt-BR" sz="1400" dirty="0">
              <a:latin typeface="indisciplin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552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2786" y="6551827"/>
            <a:ext cx="72800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https://itu.sp.gov.br/separacao-e-coleta-de-residuos-no-centro-historico-contam-com-conteiner-subterraneo/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29900" y="-2121"/>
            <a:ext cx="9573900" cy="63629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41326" y="657000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400" dirty="0" err="1" smtClean="0">
                <a:latin typeface="indisciplinar" pitchFamily="34" charset="0"/>
              </a:rPr>
              <a:t>Itu</a:t>
            </a:r>
            <a:endParaRPr lang="pt-BR" sz="1400" dirty="0">
              <a:latin typeface="indisciplin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479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557264"/>
            <a:ext cx="5394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</a:t>
            </a:r>
            <a:r>
              <a:rPr lang="pt-BR" sz="1400" dirty="0"/>
              <a:t>: https://itsworldcongress.com/programme/technical-visits-in-copenhagen/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3024" y="0"/>
            <a:ext cx="9217024" cy="61386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77307" y="6570000"/>
            <a:ext cx="1266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400" dirty="0" smtClean="0">
                <a:latin typeface="indisciplinar" pitchFamily="34" charset="0"/>
              </a:rPr>
              <a:t>Copenhague</a:t>
            </a:r>
            <a:endParaRPr lang="pt-BR" sz="1400" dirty="0">
              <a:latin typeface="indisciplina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96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557264"/>
            <a:ext cx="5149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Fonte:https://bhaz.com.br/2018/01/14/regiao-barreiro-nova-iluminacao-led/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96168" y="6570000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400" dirty="0" smtClean="0">
                <a:latin typeface="indisciplinar" pitchFamily="34" charset="0"/>
              </a:rPr>
              <a:t>Belo Horizonte</a:t>
            </a:r>
            <a:endParaRPr lang="pt-BR" sz="1400" dirty="0">
              <a:latin typeface="indisciplinar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456543" cy="515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871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557264"/>
            <a:ext cx="5694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</a:t>
            </a:r>
            <a:r>
              <a:rPr lang="pt-BR" sz="1400" dirty="0"/>
              <a:t>: https://</a:t>
            </a:r>
            <a:r>
              <a:rPr lang="pt-BR" sz="1400" dirty="0" smtClean="0"/>
              <a:t>play.google.com/store/apps/dev?id=5648891177850034767&amp;hl=pt_BR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576"/>
            <a:ext cx="9144000" cy="514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016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557264"/>
            <a:ext cx="8528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Fonte</a:t>
            </a:r>
            <a:r>
              <a:rPr lang="pt-BR" sz="1400" dirty="0" smtClean="0"/>
              <a:t>: https</a:t>
            </a:r>
            <a:r>
              <a:rPr lang="pt-BR" sz="1400" dirty="0"/>
              <a:t>://www.noticiasaominuto.com.br/tech/639300/waze-lanca-servico-de-carona-no-brasil-com-preco-maximo-de-r-25</a:t>
            </a:r>
            <a:endParaRPr lang="pt-BR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698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631" y="1120667"/>
            <a:ext cx="45448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err="1" smtClean="0">
                <a:latin typeface="Helvetica-Normal" pitchFamily="2" charset="0"/>
              </a:rPr>
              <a:t>geospatial</a:t>
            </a:r>
            <a:r>
              <a:rPr lang="es-ES" sz="4800" dirty="0" smtClean="0">
                <a:latin typeface="Helvetica-Normal" pitchFamily="2" charset="0"/>
              </a:rPr>
              <a:t> labor</a:t>
            </a:r>
            <a:endParaRPr lang="pt-BR" sz="4800" dirty="0">
              <a:latin typeface="Helvetica-Normal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4656650"/>
            <a:ext cx="33345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atin typeface="Helvetica-Normal" pitchFamily="2" charset="0"/>
              </a:rPr>
              <a:t>digital labor</a:t>
            </a:r>
            <a:endParaRPr lang="pt-BR" sz="4800" dirty="0">
              <a:latin typeface="Helvetica-Normal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9072" y="1934411"/>
            <a:ext cx="3028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solidFill>
                  <a:srgbClr val="FFFFFF"/>
                </a:solidFill>
                <a:latin typeface="Helvetica-Normal" pitchFamily="2" charset="0"/>
              </a:rPr>
              <a:t>trabalho</a:t>
            </a:r>
            <a:r>
              <a:rPr lang="es-ES" sz="2400" dirty="0" smtClean="0">
                <a:solidFill>
                  <a:srgbClr val="FFFFFF"/>
                </a:solidFill>
                <a:latin typeface="Helvetica-Normal" pitchFamily="2" charset="0"/>
              </a:rPr>
              <a:t> geoespacial</a:t>
            </a:r>
            <a:endParaRPr lang="pt-BR" sz="2400" dirty="0">
              <a:solidFill>
                <a:srgbClr val="FFFFFF"/>
              </a:solidFill>
              <a:latin typeface="Helvetica-Normal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38980" y="5471460"/>
            <a:ext cx="2183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2400" dirty="0" err="1" smtClean="0">
                <a:solidFill>
                  <a:srgbClr val="FFFFFF"/>
                </a:solidFill>
                <a:latin typeface="Helvetica-Normal" pitchFamily="2" charset="0"/>
              </a:rPr>
              <a:t>trabalho</a:t>
            </a:r>
            <a:r>
              <a:rPr lang="es-ES" sz="2400" dirty="0" smtClean="0">
                <a:solidFill>
                  <a:srgbClr val="FFFFFF"/>
                </a:solidFill>
                <a:latin typeface="Helvetica-Normal" pitchFamily="2" charset="0"/>
              </a:rPr>
              <a:t> digital</a:t>
            </a:r>
            <a:endParaRPr lang="pt-BR" sz="2400" dirty="0">
              <a:solidFill>
                <a:srgbClr val="FFFFFF"/>
              </a:solidFill>
              <a:latin typeface="Helvetica-Normal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57264"/>
            <a:ext cx="1301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Helvetica-Normal" pitchFamily="2" charset="0"/>
              </a:rPr>
              <a:t>Trebor Scholz</a:t>
            </a:r>
          </a:p>
        </p:txBody>
      </p:sp>
    </p:spTree>
    <p:extLst>
      <p:ext uri="{BB962C8B-B14F-4D97-AF65-F5344CB8AC3E}">
        <p14:creationId xmlns:p14="http://schemas.microsoft.com/office/powerpoint/2010/main" xmlns="" val="40715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F5C040"/>
      </a:dk1>
      <a:lt1>
        <a:srgbClr val="0D2038"/>
      </a:lt1>
      <a:dk2>
        <a:srgbClr val="1A4171"/>
      </a:dk2>
      <a:lt2>
        <a:srgbClr val="F5C040"/>
      </a:lt2>
      <a:accent1>
        <a:srgbClr val="F5C040"/>
      </a:accent1>
      <a:accent2>
        <a:srgbClr val="A5D028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DC9F0B"/>
      </a:hlink>
      <a:folHlink>
        <a:srgbClr val="5EAEFF"/>
      </a:folHlink>
    </a:clrScheme>
    <a:fontScheme name="GeosansLight">
      <a:majorFont>
        <a:latin typeface="GeosansLight"/>
        <a:ea typeface=""/>
        <a:cs typeface=""/>
      </a:majorFont>
      <a:minorFont>
        <a:latin typeface="Geosans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2209</TotalTime>
  <Words>1243</Words>
  <Application>Microsoft Office PowerPoint</Application>
  <PresentationFormat>Apresentação na tela (4:3)</PresentationFormat>
  <Paragraphs>108</Paragraphs>
  <Slides>25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Office Theme</vt:lpstr>
      <vt:lpstr>Tecnologia e Política da Internet das Coisas para o Sistema de Transporte Público de Belo Horizonte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Obrigada!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Tecnologia e Política da Internet das Coisas para o Sistema de Transporte Público de Belo Horizonte</dc:title>
  <dc:creator>Jess Borges</dc:creator>
  <cp:lastModifiedBy>projeto</cp:lastModifiedBy>
  <cp:revision>29</cp:revision>
  <dcterms:created xsi:type="dcterms:W3CDTF">2018-10-24T04:57:30Z</dcterms:created>
  <dcterms:modified xsi:type="dcterms:W3CDTF">2018-11-06T20:35:59Z</dcterms:modified>
</cp:coreProperties>
</file>